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95" r:id="rId3"/>
    <p:sldId id="259" r:id="rId4"/>
    <p:sldId id="289" r:id="rId5"/>
    <p:sldId id="290" r:id="rId6"/>
    <p:sldId id="257" r:id="rId7"/>
    <p:sldId id="261" r:id="rId8"/>
    <p:sldId id="262" r:id="rId9"/>
    <p:sldId id="263" r:id="rId10"/>
    <p:sldId id="268" r:id="rId11"/>
    <p:sldId id="269" r:id="rId12"/>
    <p:sldId id="300" r:id="rId13"/>
    <p:sldId id="291" r:id="rId14"/>
    <p:sldId id="265" r:id="rId15"/>
    <p:sldId id="266" r:id="rId16"/>
    <p:sldId id="267" r:id="rId17"/>
    <p:sldId id="305" r:id="rId18"/>
    <p:sldId id="292" r:id="rId19"/>
    <p:sldId id="304" r:id="rId20"/>
    <p:sldId id="270" r:id="rId21"/>
    <p:sldId id="272" r:id="rId22"/>
    <p:sldId id="302" r:id="rId23"/>
    <p:sldId id="293" r:id="rId24"/>
    <p:sldId id="279" r:id="rId25"/>
    <p:sldId id="303" r:id="rId26"/>
    <p:sldId id="280" r:id="rId27"/>
    <p:sldId id="281" r:id="rId28"/>
    <p:sldId id="282" r:id="rId29"/>
    <p:sldId id="294" r:id="rId30"/>
    <p:sldId id="283" r:id="rId31"/>
    <p:sldId id="285" r:id="rId32"/>
    <p:sldId id="297" r:id="rId33"/>
    <p:sldId id="301" r:id="rId34"/>
    <p:sldId id="298" r:id="rId35"/>
    <p:sldId id="299" r:id="rId36"/>
    <p:sldId id="296" r:id="rId37"/>
    <p:sldId id="287" r:id="rId38"/>
    <p:sldId id="288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27.10.22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27.10.22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27.10.22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27.10.22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27.10.22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27.10.22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2.03425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207.0825" TargetMode="External"/><Relationship Id="rId5" Type="http://schemas.openxmlformats.org/officeDocument/2006/relationships/hyperlink" Target="https://arxiv.org/abs/1105.5995" TargetMode="External"/><Relationship Id="rId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Traditional Algorithms vs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Understanding Machine Learning</a:t>
            </a:r>
          </a:p>
          <a:p>
            <a:endParaRPr lang="en-DE" dirty="0"/>
          </a:p>
          <a:p>
            <a:r>
              <a:rPr lang="en-DE" dirty="0"/>
              <a:t>October 2022</a:t>
            </a:r>
          </a:p>
          <a:p>
            <a:r>
              <a:rPr lang="en-DE" dirty="0"/>
              <a:t>Felix Wick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DB4E-6383-348C-00BFDE87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Hot Debate: Connectionism vs Symbolic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5262-4D71-C8D6-A37F-7FC7ED4A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connectionists:</a:t>
            </a:r>
          </a:p>
          <a:p>
            <a:pPr marL="0" indent="0">
              <a:buNone/>
            </a:pPr>
            <a:r>
              <a:rPr lang="en-GB" i="1" dirty="0"/>
              <a:t>learn from (big) data without prior knowledge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symbolists:</a:t>
            </a:r>
          </a:p>
          <a:p>
            <a:pPr marL="0" indent="0">
              <a:buNone/>
            </a:pPr>
            <a:r>
              <a:rPr lang="en-GB" i="1" dirty="0"/>
              <a:t>use knowledge with only modest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(crude) a</a:t>
            </a:r>
            <a:r>
              <a:rPr lang="en-DE" dirty="0"/>
              <a:t>nalogy: learning and evolution</a:t>
            </a:r>
          </a:p>
          <a:p>
            <a:pPr marL="0" indent="0">
              <a:buNone/>
            </a:pPr>
            <a:r>
              <a:rPr lang="en-GB" dirty="0"/>
              <a:t>philosophical: e</a:t>
            </a:r>
            <a:r>
              <a:rPr lang="en-DE" dirty="0"/>
              <a:t>mpiricist and rationalist schools of mind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h</a:t>
            </a:r>
            <a:r>
              <a:rPr lang="en-DE" dirty="0"/>
              <a:t>ybrid approaches often most successful:</a:t>
            </a:r>
          </a:p>
          <a:p>
            <a:r>
              <a:rPr lang="en-DE" dirty="0"/>
              <a:t>e.g., AlphaGo with Deep Reinforcement Learning and Monte Carlo Tree Search</a:t>
            </a:r>
          </a:p>
          <a:p>
            <a:r>
              <a:rPr lang="en-GB" dirty="0"/>
              <a:t>f</a:t>
            </a:r>
            <a:r>
              <a:rPr lang="en-DE" dirty="0"/>
              <a:t>eature engineering for ML models also kind of symbolic knowledge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8C44-B5F0-123F-5FEB-A8CA8CB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10</a:t>
            </a:fld>
            <a:endParaRPr lang="en-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94F5AA-FCFB-DB87-330A-3F9F297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42" y="1818287"/>
            <a:ext cx="2780846" cy="18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25588-2632-3060-47FE-F78809F4DF9C}"/>
              </a:ext>
            </a:extLst>
          </p:cNvPr>
          <p:cNvSpPr txBox="1"/>
          <p:nvPr/>
        </p:nvSpPr>
        <p:spPr>
          <a:xfrm>
            <a:off x="10446872" y="3646731"/>
            <a:ext cx="117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famous</a:t>
            </a:r>
            <a:r>
              <a:rPr lang="de-DE" sz="1000" dirty="0"/>
              <a:t> </a:t>
            </a:r>
            <a:r>
              <a:rPr lang="de-DE" sz="1000" dirty="0" err="1"/>
              <a:t>move</a:t>
            </a:r>
            <a:r>
              <a:rPr lang="de-DE" sz="1000" dirty="0"/>
              <a:t> 37</a:t>
            </a:r>
          </a:p>
          <a:p>
            <a:r>
              <a:rPr lang="de-DE" sz="1000" dirty="0" err="1"/>
              <a:t>from</a:t>
            </a:r>
            <a:r>
              <a:rPr lang="de-DE" sz="1000" dirty="0"/>
              <a:t> Max </a:t>
            </a:r>
            <a:r>
              <a:rPr lang="de-DE" sz="1000" dirty="0" err="1"/>
              <a:t>Tegmark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787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science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rather than the (still philosophical) long-term quest for human-level AI (aka strong AI, AGI)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7B9-9E23-93DE-0DFD-1E2EA05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When to apply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8431-76CF-38E3-134C-A967B6B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complexity</a:t>
            </a:r>
          </a:p>
          <a:p>
            <a:r>
              <a:rPr lang="en-GB" sz="2200" dirty="0"/>
              <a:t>decisions under u</a:t>
            </a:r>
            <a:r>
              <a:rPr lang="en-DE" sz="2200" dirty="0"/>
              <a:t>ncertainty, many influencing factors</a:t>
            </a:r>
          </a:p>
          <a:p>
            <a:r>
              <a:rPr lang="en-DE" sz="2200" dirty="0"/>
              <a:t>e.g., demand forecasting, DNA sequencing</a:t>
            </a:r>
          </a:p>
          <a:p>
            <a:r>
              <a:rPr lang="en-GB" sz="2200" dirty="0"/>
              <a:t>d</a:t>
            </a:r>
            <a:r>
              <a:rPr lang="en-DE" sz="2200" dirty="0"/>
              <a:t>ifficult for humans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DE" dirty="0"/>
              <a:t>utomation</a:t>
            </a:r>
          </a:p>
          <a:p>
            <a:r>
              <a:rPr lang="en-DE" sz="2200" dirty="0"/>
              <a:t>e.g., face and speech recognition, autonomous driving</a:t>
            </a:r>
          </a:p>
          <a:p>
            <a:r>
              <a:rPr lang="en-GB" sz="2200" dirty="0"/>
              <a:t>g</a:t>
            </a:r>
            <a:r>
              <a:rPr lang="en-DE" sz="2200" dirty="0"/>
              <a:t>oal to reach human-level performance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… and of course you need data to learn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80C2-53A5-8C93-BE7E-A2542DA4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718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14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5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trial-and-error</a:t>
            </a:r>
          </a:p>
          <a:p>
            <a:pPr marL="0" indent="0">
              <a:buNone/>
            </a:pPr>
            <a:r>
              <a:rPr lang="en-GB" dirty="0"/>
              <a:t>g</a:t>
            </a:r>
            <a:r>
              <a:rPr lang="en-DE" dirty="0"/>
              <a:t>oal-based approach </a:t>
            </a:r>
            <a:r>
              <a:rPr lang="en-DE" dirty="0">
                <a:sym typeface="Wingdings" pitchFamily="2" charset="2"/>
              </a:rPr>
              <a:t> more generic than supervised learning (but sparse reward signals)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eceiving feedback from the environment</a:t>
            </a:r>
          </a:p>
          <a:p>
            <a:r>
              <a:rPr lang="en-GB" dirty="0"/>
              <a:t>n</a:t>
            </a:r>
            <a:r>
              <a:rPr lang="en-DE" dirty="0"/>
              <a:t>o supervision</a:t>
            </a:r>
          </a:p>
          <a:p>
            <a:r>
              <a:rPr lang="en-GB" dirty="0"/>
              <a:t>sequential decision making (delayed rewards)</a:t>
            </a:r>
            <a:endParaRPr lang="en-DE" dirty="0"/>
          </a:p>
          <a:p>
            <a:r>
              <a:rPr lang="en-GB" dirty="0"/>
              <a:t>e</a:t>
            </a:r>
            <a:r>
              <a:rPr lang="en-DE" dirty="0"/>
              <a:t>xploration and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05CF6-78CA-BCE5-82B5-61322950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22" y="3158014"/>
            <a:ext cx="4218243" cy="205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E98F1-8154-FB26-D4AD-621998A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64" y="2091237"/>
            <a:ext cx="1021958" cy="91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96C04-B4AF-5BED-2D52-CD12D73C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57769" y="5363155"/>
            <a:ext cx="544348" cy="7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observation</a:t>
            </a:r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o target information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elf-supervised:</a:t>
            </a:r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</a:p>
          <a:p>
            <a:r>
              <a:rPr lang="en-GB" sz="2200" dirty="0"/>
              <a:t>l</a:t>
            </a:r>
            <a:r>
              <a:rPr lang="en-DE" sz="2200" dirty="0"/>
              <a:t>earning of semantic feature representations</a:t>
            </a:r>
          </a:p>
          <a:p>
            <a:r>
              <a:rPr lang="en-GB" sz="2200" dirty="0"/>
              <a:t>e.g., w</a:t>
            </a:r>
            <a:r>
              <a:rPr lang="en-DE" sz="2200" dirty="0"/>
              <a:t>ord2vec, BERT,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A0878A-3A83-2D78-64B8-B430CC44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7" y="523657"/>
            <a:ext cx="5060293" cy="276016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DA3B6-D5CC-38C9-A7F4-9D63641F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53" y="3418754"/>
            <a:ext cx="5044927" cy="27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467-D941-A3D4-9A81-5E9BE15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C018-C900-A067-6134-7DFDCC2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A34DB9-6275-9391-ED7A-404DEBB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4717" y="2079790"/>
            <a:ext cx="3645243" cy="364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5CEF0-61EE-6DFC-941A-0C7FD1E88ED1}"/>
              </a:ext>
            </a:extLst>
          </p:cNvPr>
          <p:cNvSpPr txBox="1"/>
          <p:nvPr/>
        </p:nvSpPr>
        <p:spPr>
          <a:xfrm>
            <a:off x="10872738" y="553207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100" dirty="0"/>
                  <a:t>d</a:t>
                </a:r>
                <a:r>
                  <a:rPr lang="en-DE" sz="2100" dirty="0"/>
                  <a:t>imensionality reduction by principal component analysis (PCA)</a:t>
                </a:r>
              </a:p>
              <a:p>
                <a:pPr marL="0" indent="0">
                  <a:buNone/>
                </a:pPr>
                <a:r>
                  <a:rPr lang="en-GB" sz="2100" dirty="0"/>
                  <a:t>u</a:t>
                </a:r>
                <a:r>
                  <a:rPr lang="en-DE" sz="2100" dirty="0"/>
                  <a:t>sing only first few principal components (</a:t>
                </a:r>
                <a:r>
                  <a:rPr lang="en-GB" sz="2100" dirty="0"/>
                  <a:t>eigenvectors of data’s covariance matrix)</a:t>
                </a:r>
              </a:p>
              <a:p>
                <a:pPr marL="0" indent="0">
                  <a:buNone/>
                </a:pPr>
                <a:endParaRPr lang="en-GB" sz="2100" dirty="0"/>
              </a:p>
              <a:p>
                <a:pPr marL="0" indent="0">
                  <a:buNone/>
                </a:pPr>
                <a:r>
                  <a:rPr lang="en-GB" sz="2100" dirty="0"/>
                  <a:t>intuition: fitting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100" dirty="0"/>
                  <a:t>-dimensional e</a:t>
                </a:r>
                <a:r>
                  <a:rPr lang="en-DE" sz="2100" dirty="0"/>
                  <a:t>llipsoid to data</a:t>
                </a:r>
              </a:p>
              <a:p>
                <a:r>
                  <a:rPr lang="en-DE" sz="2100" dirty="0"/>
                  <a:t>axes representing principal components</a:t>
                </a:r>
              </a:p>
              <a:p>
                <a:r>
                  <a:rPr lang="en-GB" sz="2100" dirty="0"/>
                  <a:t>l</a:t>
                </a:r>
                <a:r>
                  <a:rPr lang="en-DE" sz="2100" dirty="0"/>
                  <a:t>arge axis </a:t>
                </a:r>
                <a:r>
                  <a:rPr lang="en-DE" sz="2100" dirty="0">
                    <a:sym typeface="Wingdings" pitchFamily="2" charset="2"/>
                  </a:rPr>
                  <a:t> high variance, small axis  low variance</a:t>
                </a:r>
              </a:p>
              <a:p>
                <a:r>
                  <a:rPr lang="en-GB" sz="2100" dirty="0">
                    <a:sym typeface="Wingdings" pitchFamily="2" charset="2"/>
                  </a:rPr>
                  <a:t>successively c</a:t>
                </a:r>
                <a:r>
                  <a:rPr lang="en-DE" sz="2100" dirty="0">
                    <a:sym typeface="Wingdings" pitchFamily="2" charset="2"/>
                  </a:rPr>
                  <a:t>hoose directions of maximum variance</a:t>
                </a:r>
              </a:p>
              <a:p>
                <a:pPr marL="0" indent="0">
                  <a:buNone/>
                </a:pPr>
                <a:r>
                  <a:rPr lang="en-DE" sz="2100" dirty="0">
                    <a:sym typeface="Wingdings" pitchFamily="2" charset="2"/>
                  </a:rPr>
                  <a:t> account for as much variability (uniqueness) of data set as possible</a:t>
                </a:r>
                <a:endParaRPr lang="en-DE" sz="2100" dirty="0"/>
              </a:p>
              <a:p>
                <a:pPr marL="0" indent="0">
                  <a:buNone/>
                </a:pPr>
                <a:endParaRPr lang="en-DE" sz="2100" dirty="0"/>
              </a:p>
              <a:p>
                <a:pPr marL="0" indent="0">
                  <a:buNone/>
                </a:pPr>
                <a:r>
                  <a:rPr lang="en-GB" sz="2100" dirty="0"/>
                  <a:t>often u</a:t>
                </a:r>
                <a:r>
                  <a:rPr lang="en-DE" sz="2100" dirty="0"/>
                  <a:t>sed as lower-dimensional features in other (supervised)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2D43A-4027-D53E-42B7-25F191887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022021" cy="4351338"/>
              </a:xfrm>
              <a:blipFill>
                <a:blip r:embed="rId4"/>
                <a:stretch>
                  <a:fillRect l="-790" t="-1744" r="-474" b="-4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6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 / 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351-A0A5-32A1-59FC-5F3E0722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900" dirty="0"/>
                  <a:t>r</a:t>
                </a:r>
                <a:r>
                  <a:rPr lang="en-DE" sz="1900" dirty="0"/>
                  <a:t>andom variable: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</a:t>
                </a:r>
                <a:r>
                  <a:rPr lang="en-DE" sz="1900" dirty="0"/>
                  <a:t>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1900" dirty="0"/>
                  <a:t> (features):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sz="1900" dirty="0"/>
              </a:p>
              <a:p>
                <a:pPr marL="0" indent="0">
                  <a:buNone/>
                </a:pPr>
                <a:endParaRPr lang="en-GB" sz="1900" dirty="0"/>
              </a:p>
              <a:p>
                <a:r>
                  <a:rPr lang="en-DE" sz="1900" dirty="0"/>
                  <a:t>observation </a:t>
                </a:r>
                <a:r>
                  <a:rPr lang="en-GB" sz="1900" dirty="0"/>
                  <a:t>of random variable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m</a:t>
                </a:r>
                <a:r>
                  <a:rPr lang="en-DE" sz="1900" dirty="0"/>
                  <a:t>atrix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GB" sz="1900" b="1" dirty="0"/>
              </a:p>
              <a:p>
                <a:r>
                  <a:rPr lang="en-GB" sz="1900" dirty="0"/>
                  <a:t>vector of observations</a:t>
                </a:r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900" dirty="0"/>
                  <a:t> obervations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900" dirty="0"/>
                  <a:t>vector of observation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1900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endParaRPr lang="en-GB" sz="1900" dirty="0"/>
              </a:p>
              <a:p>
                <a:r>
                  <a:rPr lang="en-GB" sz="1900" dirty="0"/>
                  <a:t>column vector: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1900" dirty="0"/>
              </a:p>
              <a:p>
                <a:r>
                  <a:rPr lang="en-GB" sz="1900" dirty="0"/>
                  <a:t>row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8F9BA-AC6C-1C47-4F0A-358DD32B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900" dirty="0"/>
                  <a:t>p</a:t>
                </a:r>
                <a:r>
                  <a:rPr lang="en-DE" sz="1900" dirty="0"/>
                  <a:t>arameter: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DE" sz="1900" dirty="0"/>
              </a:p>
              <a:p>
                <a:r>
                  <a:rPr lang="en-GB" sz="1900" dirty="0"/>
                  <a:t>vector of</a:t>
                </a:r>
                <a:r>
                  <a:rPr lang="en-DE" sz="1900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sz="1900" dirty="0"/>
                  <a:t>: 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DE" sz="1900" b="1" dirty="0"/>
              </a:p>
              <a:p>
                <a:pPr marL="0" indent="0">
                  <a:buNone/>
                </a:pPr>
                <a:endParaRPr lang="en-DE" sz="1900" dirty="0"/>
              </a:p>
              <a:p>
                <a:r>
                  <a:rPr lang="en-GB" sz="1900" dirty="0"/>
                  <a:t>probability that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00" dirty="0"/>
                  <a:t> takes 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900" dirty="0"/>
              </a:p>
              <a:p>
                <a:r>
                  <a:rPr lang="en-GB" sz="1900" dirty="0"/>
                  <a:t>p</a:t>
                </a:r>
                <a:r>
                  <a:rPr lang="en-DE" sz="1900" dirty="0"/>
                  <a:t>robability distribution: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9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49FE76-66D1-E773-F89E-69496D092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4727-A962-0E05-23D2-AF8151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870D7-EDA7-0526-CF29-7177ADD109A5}"/>
              </a:ext>
            </a:extLst>
          </p:cNvPr>
          <p:cNvSpPr txBox="1"/>
          <p:nvPr/>
        </p:nvSpPr>
        <p:spPr>
          <a:xfrm>
            <a:off x="6019800" y="4001294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 matrix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204C3-C5C4-50A3-6DE8-A1177A2968C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444359" y="3678621"/>
            <a:ext cx="575441" cy="3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1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2ED7-126D-2884-4D3B-419EB9F4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 of the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E23F2-5554-154F-A182-CB384EAA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617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2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 err="1"/>
                  <a:t>classification</a:t>
                </a:r>
                <a:endParaRPr lang="de-DE" b="1" dirty="0"/>
              </a:p>
              <a:p>
                <a:r>
                  <a:rPr lang="de-DE" dirty="0" err="1"/>
                  <a:t>categorical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(e.g.,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>
                    <a:sym typeface="Wingdings" pitchFamily="2" charset="2"/>
                  </a:rPr>
                  <a:t>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endParaRPr lang="de-DE" dirty="0"/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de-DE" b="1" dirty="0" err="1"/>
                  <a:t>regression</a:t>
                </a:r>
                <a:endParaRPr lang="de-DE" b="1" dirty="0"/>
              </a:p>
              <a:p>
                <a:r>
                  <a:rPr lang="de-DE" dirty="0"/>
                  <a:t>real-</a:t>
                </a:r>
                <a:r>
                  <a:rPr lang="de-DE" dirty="0" err="1"/>
                  <a:t>valued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7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7843345" y="2037530"/>
            <a:ext cx="42777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400" dirty="0"/>
              <a:t>ML domain:</a:t>
            </a:r>
          </a:p>
          <a:p>
            <a:r>
              <a:rPr lang="en-DE" sz="24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759" y="1249117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58" y="1255083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287520" y="135655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59C-738A-DA97-BDD1-3266427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Curve Fitting /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600" dirty="0"/>
                  <a:t>) pairs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sz="2600" dirty="0">
                    <a:sym typeface="Wingdings" pitchFamily="2" charset="2"/>
                  </a:rPr>
                  <a:t>m</a:t>
                </a:r>
                <a:r>
                  <a:rPr lang="en-GB" sz="2600" dirty="0"/>
                  <a:t>inimization of cost function</a:t>
                </a:r>
              </a:p>
              <a:p>
                <a:r>
                  <a:rPr lang="en-GB" sz="2600" dirty="0"/>
                  <a:t>e.g., l</a:t>
                </a:r>
                <a:r>
                  <a:rPr lang="en-DE" sz="2600" dirty="0"/>
                  <a:t>east squares method, </a:t>
                </a:r>
                <a:r>
                  <a:rPr lang="en-GB" sz="2600" dirty="0"/>
                  <a:t>m</a:t>
                </a:r>
                <a:r>
                  <a:rPr lang="en-DE" sz="2600" dirty="0"/>
                  <a:t>aximium likelihood estimation</a:t>
                </a:r>
              </a:p>
              <a:p>
                <a:r>
                  <a:rPr lang="en-GB" sz="2600" dirty="0"/>
                  <a:t>usually m</a:t>
                </a:r>
                <a:r>
                  <a:rPr lang="en-DE" sz="2600" dirty="0"/>
                  <a:t>any dimensions (features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sz="2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6D2D4-F763-FC0B-A31E-A947F7E18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7496" cy="2068006"/>
              </a:xfrm>
              <a:blipFill>
                <a:blip r:embed="rId2"/>
                <a:stretch>
                  <a:fillRect l="-1860" t="-5488" b="-1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1B67-D757-747B-397B-4EA5CA5A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CCC0-1FD9-C89E-82E6-A150FD0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96" y="1776701"/>
            <a:ext cx="5848922" cy="227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600" dirty="0"/>
                  <a:t>apply</a:t>
                </a:r>
                <a:r>
                  <a:rPr lang="en-DE" sz="2600" dirty="0"/>
                  <a:t> </a:t>
                </a:r>
                <a:r>
                  <a:rPr lang="en-GB" sz="2400" dirty="0"/>
                  <a:t>learned statistical dependencies from training to new test data set</a:t>
                </a:r>
                <a:endParaRPr lang="en-DE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400" dirty="0"/>
                  <a:t>different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2400" dirty="0"/>
                  <a:t>) pairs considered as random samples of underlying data-generating process (i.i.d. assumption), for both train and test data sets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2E9BA5C-17C1-CEDB-6666-92F82A58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897"/>
                <a:ext cx="10515600" cy="1781790"/>
              </a:xfrm>
              <a:prstGeom prst="rect">
                <a:avLst/>
              </a:prstGeom>
              <a:blipFill>
                <a:blip r:embed="rId4"/>
                <a:stretch>
                  <a:fillRect l="-1086" t="-4930" r="-1086" b="-42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9ED10-1B63-084B-8B7D-1F961E83266B}"/>
              </a:ext>
            </a:extLst>
          </p:cNvPr>
          <p:cNvSpPr txBox="1"/>
          <p:nvPr/>
        </p:nvSpPr>
        <p:spPr>
          <a:xfrm>
            <a:off x="10280005" y="3928170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9B863-59A3-6FC8-C60E-AF2685AC1632}"/>
              </a:ext>
            </a:extLst>
          </p:cNvPr>
          <p:cNvSpPr txBox="1"/>
          <p:nvPr/>
        </p:nvSpPr>
        <p:spPr>
          <a:xfrm>
            <a:off x="6450722" y="1581097"/>
            <a:ext cx="42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d: </a:t>
            </a:r>
            <a:r>
              <a:rPr lang="de-DE" sz="1400" dirty="0" err="1"/>
              <a:t>degree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fitted</a:t>
            </a:r>
            <a:r>
              <a:rPr lang="de-DE" sz="1400" dirty="0"/>
              <a:t> polynomial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number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of</a:t>
            </a:r>
            <a:r>
              <a:rPr lang="de-DE" sz="1400" dirty="0">
                <a:sym typeface="Wingdings" pitchFamily="2" charset="2"/>
              </a:rPr>
              <a:t> </a:t>
            </a:r>
            <a:r>
              <a:rPr lang="de-DE" sz="1400" dirty="0" err="1">
                <a:sym typeface="Wingdings" pitchFamily="2" charset="2"/>
              </a:rPr>
              <a:t>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680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92841"/>
            <a:ext cx="10515600" cy="2809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generalization gap: difference between test and training error</a:t>
            </a:r>
          </a:p>
          <a:p>
            <a:pPr marL="0" indent="0">
              <a:buNone/>
            </a:pPr>
            <a:endParaRPr lang="en-GB" sz="2600" b="1" dirty="0"/>
          </a:p>
          <a:p>
            <a:r>
              <a:rPr lang="en-GB" sz="2600" b="1" dirty="0"/>
              <a:t>interpolation</a:t>
            </a:r>
            <a:r>
              <a:rPr lang="en-GB" sz="2600" dirty="0"/>
              <a:t>: to unencountered samples from training environment</a:t>
            </a:r>
          </a:p>
          <a:p>
            <a:r>
              <a:rPr lang="en-GB" sz="2600" b="1" dirty="0"/>
              <a:t>extrapolation</a:t>
            </a:r>
            <a:r>
              <a:rPr lang="en-GB" sz="2600" dirty="0"/>
              <a:t>: to testing conditions differing from training environment</a:t>
            </a:r>
          </a:p>
          <a:p>
            <a:pPr marL="0" indent="0">
              <a:buNone/>
            </a:pPr>
            <a:r>
              <a:rPr lang="en-GB" sz="2600" dirty="0"/>
              <a:t>curse of dimensionality: </a:t>
            </a:r>
            <a:r>
              <a:rPr lang="en-GB" sz="2600" i="1" dirty="0"/>
              <a:t>“learning in high dimensions always amounts to extrapolation”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need for appropriate inductive bias</a:t>
            </a:r>
            <a:endParaRPr lang="en-GB" sz="2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783926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302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/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/>
                  <a:t>: d</a:t>
                </a:r>
                <a:r>
                  <a:rPr lang="en-DE" sz="2200" dirty="0"/>
                  <a:t>ependent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DE" sz="2200" dirty="0"/>
                  <a:t> independent variables / features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2200" dirty="0"/>
                  <a:t> parameters			</a:t>
                </a:r>
                <a:r>
                  <a:rPr lang="en-DE" sz="2200" dirty="0">
                    <a:sym typeface="Wingdings" pitchFamily="2" charset="2"/>
                  </a:rPr>
                  <a:t> to be fitted</a:t>
                </a:r>
                <a:endParaRPr lang="en-DE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sz="2200" dirty="0"/>
                  <a:t>: error term / statistical noise		reflects assumed data distribution (here: Gaussian with 					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2200" dirty="0"/>
                  <a:t> for all samples)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DF5F2-E5A5-748F-8AE6-344142EF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80329"/>
                <a:ext cx="11017469" cy="1874103"/>
              </a:xfrm>
              <a:prstGeom prst="rect">
                <a:avLst/>
              </a:prstGeom>
              <a:blipFill>
                <a:blip r:embed="rId2"/>
                <a:stretch>
                  <a:fillRect l="-115" t="-2027" r="-1036" b="-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BA50E14-99D3-7215-8C5B-F69DC5C6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/>
                  <a:t> jointly distributed random variables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600" dirty="0"/>
                  <a:t>: p</a:t>
                </a:r>
                <a:r>
                  <a:rPr lang="en-DE" sz="2600" dirty="0"/>
                  <a:t>redict, e.g., conditional mean of conditional density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69FD-9ECD-27F8-CBF4-119C0AF1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03" y="4849251"/>
                <a:ext cx="10838793" cy="1005068"/>
              </a:xfrm>
              <a:blipFill>
                <a:blip r:embed="rId3"/>
                <a:stretch>
                  <a:fillRect l="-937" t="-8750" b="-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E629-7DC5-D1E8-2200-D978AA1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24</a:t>
            </a:fld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2667A9-E462-BB00-0339-8DEBB282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23" y="167850"/>
            <a:ext cx="3725317" cy="245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D8F19-C9A4-DE58-72A0-EE3CC510AD6B}"/>
              </a:ext>
            </a:extLst>
          </p:cNvPr>
          <p:cNvSpPr txBox="1"/>
          <p:nvPr/>
        </p:nvSpPr>
        <p:spPr>
          <a:xfrm>
            <a:off x="11013977" y="266857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/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200" dirty="0"/>
                  <a:t>vector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2200" dirty="0"/>
                  <a:t>) or matrix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DE" sz="2200" dirty="0"/>
                  <a:t>) of given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4AF3BF-2201-ADE8-CDC9-97DD5549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07" y="2806455"/>
                <a:ext cx="4508607" cy="430887"/>
              </a:xfrm>
              <a:prstGeom prst="rect">
                <a:avLst/>
              </a:prstGeom>
              <a:blipFill>
                <a:blip r:embed="rId6"/>
                <a:stretch>
                  <a:fillRect l="-1685" t="-8571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214F13-7D10-C4E5-6AB5-80990C0307CD}"/>
              </a:ext>
            </a:extLst>
          </p:cNvPr>
          <p:cNvSpPr txBox="1"/>
          <p:nvPr/>
        </p:nvSpPr>
        <p:spPr>
          <a:xfrm>
            <a:off x="5405821" y="2559211"/>
            <a:ext cx="2568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22074-B114-4787-9CD6-0250E34DD441}"/>
              </a:ext>
            </a:extLst>
          </p:cNvPr>
          <p:cNvSpPr txBox="1"/>
          <p:nvPr/>
        </p:nvSpPr>
        <p:spPr>
          <a:xfrm>
            <a:off x="2711669" y="6021446"/>
            <a:ext cx="6382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epending on used loss function</a:t>
            </a:r>
          </a:p>
          <a:p>
            <a:r>
              <a:rPr lang="en-DE" sz="2000" dirty="0"/>
              <a:t>(conditional mean for squared loss of least squares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/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7AEC1C-F972-ACAC-B48E-4BCE8A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0491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 l="-2966" t="-118072" r="-1695" b="-172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A01FB-558E-1D72-BE43-331559F020BD}"/>
              </a:ext>
            </a:extLst>
          </p:cNvPr>
          <p:cNvCxnSpPr/>
          <p:nvPr/>
        </p:nvCxnSpPr>
        <p:spPr>
          <a:xfrm flipV="1">
            <a:off x="3090043" y="5707117"/>
            <a:ext cx="0" cy="3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EE94C-1899-88FF-1A76-FE6FF891E17C}"/>
              </a:ext>
            </a:extLst>
          </p:cNvPr>
          <p:cNvSpPr txBox="1"/>
          <p:nvPr/>
        </p:nvSpPr>
        <p:spPr>
          <a:xfrm>
            <a:off x="4782894" y="1735643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</p:spTree>
    <p:extLst>
      <p:ext uri="{BB962C8B-B14F-4D97-AF65-F5344CB8AC3E}">
        <p14:creationId xmlns:p14="http://schemas.microsoft.com/office/powerpoint/2010/main" val="780038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ABF-ADEA-B0C4-D5D9-6DB0C8A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F189-C7F3-47DC-AB16-98F7451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25</a:t>
            </a:fld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/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661BC-F924-3129-64E8-0299D1A2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4045232"/>
                <a:ext cx="5468575" cy="1050031"/>
              </a:xfrm>
              <a:prstGeom prst="rect">
                <a:avLst/>
              </a:prstGeom>
              <a:blipFill>
                <a:blip r:embed="rId2"/>
                <a:stretch>
                  <a:fillRect l="-1856" t="-115476" r="-1624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9025-BFD5-49B2-FD73-FBCF03575715}"/>
              </a:ext>
            </a:extLst>
          </p:cNvPr>
          <p:cNvSpPr txBox="1"/>
          <p:nvPr/>
        </p:nvSpPr>
        <p:spPr>
          <a:xfrm>
            <a:off x="1909687" y="1714576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8BB2-3F3B-32CF-8A16-6D0BFB88B51E}"/>
              </a:ext>
            </a:extLst>
          </p:cNvPr>
          <p:cNvSpPr txBox="1"/>
          <p:nvPr/>
        </p:nvSpPr>
        <p:spPr>
          <a:xfrm>
            <a:off x="1909687" y="3518325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A64D7-1953-6140-C963-D950D16A6638}"/>
              </a:ext>
            </a:extLst>
          </p:cNvPr>
          <p:cNvSpPr txBox="1"/>
          <p:nvPr/>
        </p:nvSpPr>
        <p:spPr>
          <a:xfrm>
            <a:off x="5348039" y="3233596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Gaussian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DFE27-5CCB-496E-55E3-66AD8651A9F2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884746" y="2765878"/>
            <a:ext cx="463293" cy="7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C81ED8-09B6-08C1-B1AD-3D79DB3455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2386" y="3495206"/>
            <a:ext cx="2415653" cy="88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/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03CE0-72C6-D8FC-9773-3509973C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56" y="1513075"/>
                <a:ext cx="785080" cy="482440"/>
              </a:xfrm>
              <a:prstGeom prst="rect">
                <a:avLst/>
              </a:prstGeom>
              <a:blipFill>
                <a:blip r:embed="rId3"/>
                <a:stretch>
                  <a:fillRect l="-8065" t="-10526" b="-18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3053AFFC-FD6D-8CB7-5FA4-2DF91E129218}"/>
              </a:ext>
            </a:extLst>
          </p:cNvPr>
          <p:cNvSpPr/>
          <p:nvPr/>
        </p:nvSpPr>
        <p:spPr>
          <a:xfrm rot="5400000">
            <a:off x="3224279" y="1353158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/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88C47-76FD-0B4D-7ACC-9067DDF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1" y="5344925"/>
                <a:ext cx="4037286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6983B-5322-FA06-0BD4-03ACF2D1CFB7}"/>
              </a:ext>
            </a:extLst>
          </p:cNvPr>
          <p:cNvSpPr txBox="1"/>
          <p:nvPr/>
        </p:nvSpPr>
        <p:spPr>
          <a:xfrm>
            <a:off x="3386885" y="62033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1D837-0B47-4D60-78F1-2DB76ECC5FA9}"/>
              </a:ext>
            </a:extLst>
          </p:cNvPr>
          <p:cNvSpPr txBox="1"/>
          <p:nvPr/>
        </p:nvSpPr>
        <p:spPr>
          <a:xfrm>
            <a:off x="4827097" y="62033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DD55-F7C6-8888-8EDF-BBA88FF7C148}"/>
              </a:ext>
            </a:extLst>
          </p:cNvPr>
          <p:cNvSpPr txBox="1"/>
          <p:nvPr/>
        </p:nvSpPr>
        <p:spPr>
          <a:xfrm>
            <a:off x="5819697" y="6203350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261DD-362E-37A9-1AF4-256223983DF4}"/>
              </a:ext>
            </a:extLst>
          </p:cNvPr>
          <p:cNvCxnSpPr>
            <a:stCxn id="19" idx="0"/>
          </p:cNvCxnSpPr>
          <p:nvPr/>
        </p:nvCxnSpPr>
        <p:spPr>
          <a:xfrm flipV="1">
            <a:off x="3900808" y="5835480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82CCA-273E-E3F0-05BD-70A678A6CAB4}"/>
              </a:ext>
            </a:extLst>
          </p:cNvPr>
          <p:cNvCxnSpPr>
            <a:stCxn id="20" idx="0"/>
          </p:cNvCxnSpPr>
          <p:nvPr/>
        </p:nvCxnSpPr>
        <p:spPr>
          <a:xfrm flipV="1">
            <a:off x="5185529" y="5926944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F5EE3E-1AFD-24A6-5727-F60F63879B1D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59370" y="5835480"/>
            <a:ext cx="347704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/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E3C8BF-6533-451E-9247-CD8E0DE3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87" y="2240862"/>
                <a:ext cx="2975059" cy="1050031"/>
              </a:xfrm>
              <a:prstGeom prst="rect">
                <a:avLst/>
              </a:prstGeom>
              <a:blipFill>
                <a:blip r:embed="rId5"/>
                <a:stretch>
                  <a:fillRect l="-3404" t="-115476" r="-1702" b="-169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/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8791AB-1EB8-01A0-F0BE-D6D450A0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23" y="2085103"/>
                <a:ext cx="4432429" cy="1699824"/>
              </a:xfrm>
              <a:prstGeom prst="rect">
                <a:avLst/>
              </a:prstGeom>
              <a:blipFill>
                <a:blip r:embed="rId6"/>
                <a:stretch>
                  <a:fillRect l="-1714" t="-2222" r="-1714" b="-2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5619-F36C-BFC3-9B56-E97A05D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DE" dirty="0"/>
                  <a:t>count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follows Poisson (or negative binomial / Poisson-gamma) distribution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</a:t>
                </a:r>
                <a:r>
                  <a:rPr lang="en-DE" dirty="0"/>
                  <a:t>og-linear model (Gaussian errors in fit, Poisson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predicted):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</a:t>
                </a:r>
                <a:r>
                  <a:rPr lang="en-DE" dirty="0"/>
                  <a:t>urther advantage: usually multiplicative effects for count data, i.e., proportional (small effects for small counts, large effects for large counts)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AFF89D-7A09-049B-5C40-9BB5A322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5A08-90EB-704E-4100-3BFB2DB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26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/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1F5FD-2F4D-072A-6A68-B57D207C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13" y="3604587"/>
                <a:ext cx="4721773" cy="1137491"/>
              </a:xfrm>
              <a:prstGeom prst="rect">
                <a:avLst/>
              </a:prstGeom>
              <a:blipFill>
                <a:blip r:embed="rId3"/>
                <a:stretch>
                  <a:fillRect l="-3226" t="-115385" r="-1882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/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B4245-A2A2-D996-D240-B96F7E4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22" y="4522508"/>
                <a:ext cx="543033" cy="492443"/>
              </a:xfrm>
              <a:prstGeom prst="rect">
                <a:avLst/>
              </a:prstGeom>
              <a:blipFill>
                <a:blip r:embed="rId4"/>
                <a:stretch>
                  <a:fillRect t="-7500" b="-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0FC17793-8D20-5843-4EAA-1EDC332053D8}"/>
              </a:ext>
            </a:extLst>
          </p:cNvPr>
          <p:cNvSpPr/>
          <p:nvPr/>
        </p:nvSpPr>
        <p:spPr>
          <a:xfrm rot="16200000">
            <a:off x="2310274" y="3550494"/>
            <a:ext cx="226469" cy="181654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BBD-CA3C-692B-2904-97A6E3B8E6E9}"/>
              </a:ext>
            </a:extLst>
          </p:cNvPr>
          <p:cNvSpPr txBox="1"/>
          <p:nvPr/>
        </p:nvSpPr>
        <p:spPr>
          <a:xfrm>
            <a:off x="7020913" y="3976198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ingle parameter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52487-D7BA-A039-D5B7-5DC951310D64}"/>
              </a:ext>
            </a:extLst>
          </p:cNvPr>
          <p:cNvCxnSpPr/>
          <p:nvPr/>
        </p:nvCxnSpPr>
        <p:spPr>
          <a:xfrm flipH="1" flipV="1">
            <a:off x="7115503" y="3689131"/>
            <a:ext cx="105104" cy="31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96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281-B504-483C-A85A-BE3BE45E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Scheme of Generalized 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CA55-171D-59B1-FCAC-5D804621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/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l</a:t>
                </a:r>
                <a:r>
                  <a:rPr lang="en-DE" sz="2600" dirty="0"/>
                  <a:t>ink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DE" sz="26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DE" sz="2600" dirty="0"/>
                  <a:t>linking range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to linear predictor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600" dirty="0"/>
                  <a:t>c</a:t>
                </a:r>
                <a:r>
                  <a:rPr lang="en-DE" sz="2600" dirty="0"/>
                  <a:t>anonical forms for different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distributions (e.g., </a:t>
                </a:r>
                <a:r>
                  <a:rPr lang="en-DE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DE" sz="2600" dirty="0"/>
                  <a:t> for Poisson, identity for Gaussian </a:t>
                </a:r>
                <a:r>
                  <a:rPr lang="en-DE" sz="2600" dirty="0">
                    <a:sym typeface="Wingdings" pitchFamily="2" charset="2"/>
                  </a:rPr>
                  <a:t> linear regression</a:t>
                </a:r>
                <a:r>
                  <a:rPr lang="en-DE" sz="2600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931139-ABF1-8948-B63C-A4426FDC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29603"/>
                <a:ext cx="4628496" cy="2893100"/>
              </a:xfrm>
              <a:prstGeom prst="rect">
                <a:avLst/>
              </a:prstGeom>
              <a:blipFill>
                <a:blip r:embed="rId2"/>
                <a:stretch>
                  <a:fillRect l="-2466" t="-2183" r="-3014" b="-43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29B18-8482-459B-14EB-217152DEE9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52448" y="2707059"/>
            <a:ext cx="0" cy="62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/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sz="2600" dirty="0"/>
                  <a:t> following probability distribution from exponential family (e.g., Poisson or Gaussian)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B82FA6-C31C-EAED-7999-1CD63230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54" y="3429000"/>
                <a:ext cx="4628496" cy="1313501"/>
              </a:xfrm>
              <a:prstGeom prst="rect">
                <a:avLst/>
              </a:prstGeom>
              <a:blipFill>
                <a:blip r:embed="rId3"/>
                <a:stretch>
                  <a:fillRect l="-2186" t="-4808" r="-1366" b="-96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20F7E-3D8A-813D-EA54-8155F52DC91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88828" y="2707059"/>
            <a:ext cx="2636126" cy="13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/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B1086-EC58-AE9B-C0AD-81F07DEB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8" y="1862793"/>
                <a:ext cx="6147237" cy="1137491"/>
              </a:xfrm>
              <a:prstGeom prst="rect">
                <a:avLst/>
              </a:prstGeom>
              <a:blipFill>
                <a:blip r:embed="rId4"/>
                <a:stretch>
                  <a:fillRect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37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8612-70FA-5E78-3E4E-A564628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predict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respectively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sample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/>
                  <a:t>link function: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ogit</a:t>
                </a:r>
                <a:r>
                  <a:rPr lang="en-DE" dirty="0"/>
                  <a:t> (log-odds)</a:t>
                </a:r>
                <a:endParaRPr lang="en-DE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DE" dirty="0"/>
                  <a:t> following Bernoulli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11B8-5EEE-3602-A460-9F29BB6C2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D652-7C68-6754-9D60-DFB308E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/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F7F4A-7082-00BD-439F-5A08B3B8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25" y="4001294"/>
                <a:ext cx="6919749" cy="1137491"/>
              </a:xfrm>
              <a:prstGeom prst="rect">
                <a:avLst/>
              </a:prstGeom>
              <a:blipFill>
                <a:blip r:embed="rId3"/>
                <a:stretch>
                  <a:fillRect l="-2198" t="-115385" r="-1099" b="-17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469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Toward Non-Linear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5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18E5-F172-EE73-7A2F-B2BD361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C60C-C6FE-B5C9-95D7-18497404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of foundational ML concepts and commonalities between different methods (</a:t>
            </a:r>
            <a:r>
              <a:rPr lang="en-GB" dirty="0"/>
              <a:t>m</a:t>
            </a:r>
            <a:r>
              <a:rPr lang="en-DE" dirty="0"/>
              <a:t>ore important than algorithmic details)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ability </a:t>
            </a:r>
            <a:r>
              <a:rPr lang="en-DE" dirty="0"/>
              <a:t>to properly use ML for scientific or business problems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exercise theme: Demand Forecasting (important and challenging business application)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52A-A225-AED0-58A2-DFA6A22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327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F522-99CA-DD1B-2D16-17D022D5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Additive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C52-BBD9-7EB8-8537-1B46C4C4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2637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blending of Generalized Linear Models and additive models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A75A-BE5D-DDCF-0005-73B4261A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F9EE4-A992-F276-B66F-9C66492BF2E7}"/>
              </a:ext>
            </a:extLst>
          </p:cNvPr>
          <p:cNvSpPr txBox="1"/>
          <p:nvPr/>
        </p:nvSpPr>
        <p:spPr>
          <a:xfrm>
            <a:off x="1608079" y="4049437"/>
            <a:ext cx="60749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600" dirty="0"/>
              <a:t>smooth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p</a:t>
            </a:r>
            <a:r>
              <a:rPr lang="en-DE" sz="2600" dirty="0"/>
              <a:t>otentially non-parametric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</a:t>
            </a:r>
            <a:r>
              <a:rPr lang="en-DE" sz="2600" dirty="0"/>
              <a:t>escribe non-linear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estimated, e.g., via b</a:t>
            </a:r>
            <a:r>
              <a:rPr lang="en-DE" sz="2600" dirty="0"/>
              <a:t>ackfitting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C39E-03F9-8410-3A56-37A06166972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5568" y="3379222"/>
            <a:ext cx="126129" cy="67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/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extension: a</a:t>
                </a:r>
                <a:r>
                  <a:rPr lang="en-DE" sz="2600" dirty="0"/>
                  <a:t>dd interaction terms between different features,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3A5139-6AAC-1715-257D-849E4CDB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51" y="3019099"/>
                <a:ext cx="3857297" cy="1292662"/>
              </a:xfrm>
              <a:prstGeom prst="rect">
                <a:avLst/>
              </a:prstGeom>
              <a:blipFill>
                <a:blip r:embed="rId2"/>
                <a:stretch>
                  <a:fillRect l="-2614" t="-3883" b="-10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1E5AD5-F83B-7EE9-C3C6-186DFCD95A11}"/>
              </a:ext>
            </a:extLst>
          </p:cNvPr>
          <p:cNvSpPr txBox="1"/>
          <p:nvPr/>
        </p:nvSpPr>
        <p:spPr>
          <a:xfrm>
            <a:off x="6942082" y="6247034"/>
            <a:ext cx="332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https://arxiv.org/abs/2002.03425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/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sz="26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FA456-364B-33E6-5DBD-F00AEA76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4" y="2444569"/>
                <a:ext cx="4719144" cy="1137491"/>
              </a:xfrm>
              <a:prstGeom prst="rect">
                <a:avLst/>
              </a:prstGeom>
              <a:blipFill>
                <a:blip r:embed="rId4"/>
                <a:stretch>
                  <a:fillRect l="-2145" t="-115385" b="-1703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2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 and Linear Building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DB7-0905-7CBC-5CA2-6E9421E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257A1-E581-0C88-E250-235B78D7C547}"/>
              </a:ext>
            </a:extLst>
          </p:cNvPr>
          <p:cNvSpPr txBox="1"/>
          <p:nvPr/>
        </p:nvSpPr>
        <p:spPr>
          <a:xfrm>
            <a:off x="1065486" y="1997839"/>
            <a:ext cx="10061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At its heart, all the diverse statistical learning methods are reflections of the </a:t>
            </a:r>
            <a:r>
              <a:rPr lang="en-GB" sz="3000" b="1" dirty="0"/>
              <a:t>same underlying concept</a:t>
            </a:r>
            <a:r>
              <a:rPr lang="en-GB" sz="3000" dirty="0"/>
              <a:t>, and just differ in their applicability for different use cases.</a:t>
            </a:r>
          </a:p>
          <a:p>
            <a:endParaRPr lang="en-GB" sz="3000" dirty="0"/>
          </a:p>
          <a:p>
            <a:r>
              <a:rPr lang="en-GB" sz="3000" dirty="0"/>
              <a:t>(need to find method with best inductive bias for the task at hand </a:t>
            </a:r>
            <a:r>
              <a:rPr lang="en-GB" sz="3000" dirty="0">
                <a:sym typeface="Wingdings" pitchFamily="2" charset="2"/>
              </a:rPr>
              <a:t> generalization capability</a:t>
            </a:r>
            <a:r>
              <a:rPr lang="en-GB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926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ECF-A78F-5848-468B-C6891B2A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9B183-0946-C3CF-ECCC-E5B409A9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773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4DCC-1C88-BE0F-22BF-F3CD39D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ED241-E6F8-CD92-2049-87B8784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34</a:t>
            </a:fld>
            <a:endParaRPr lang="en-DE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4EC203B-994C-B8F7-37D8-BE2BCF67ADA5}"/>
              </a:ext>
            </a:extLst>
          </p:cNvPr>
          <p:cNvSpPr/>
          <p:nvPr/>
        </p:nvSpPr>
        <p:spPr>
          <a:xfrm>
            <a:off x="836209" y="1982757"/>
            <a:ext cx="2734305" cy="3671809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9DE0669-7ABB-C6AA-8A93-7DCAFDEF3AC1}"/>
              </a:ext>
            </a:extLst>
          </p:cNvPr>
          <p:cNvSpPr/>
          <p:nvPr/>
        </p:nvSpPr>
        <p:spPr>
          <a:xfrm>
            <a:off x="4663626" y="1982758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9F1AC96E-292E-4DC0-CD52-02319B3B33C6}"/>
              </a:ext>
            </a:extLst>
          </p:cNvPr>
          <p:cNvSpPr/>
          <p:nvPr/>
        </p:nvSpPr>
        <p:spPr>
          <a:xfrm>
            <a:off x="8491043" y="1982759"/>
            <a:ext cx="2734305" cy="3671808"/>
          </a:xfrm>
          <a:prstGeom prst="roundRect">
            <a:avLst>
              <a:gd name="adj" fmla="val 256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60A2F-50B9-4D78-7BDC-AB1DD672E17D}"/>
              </a:ext>
            </a:extLst>
          </p:cNvPr>
          <p:cNvSpPr txBox="1"/>
          <p:nvPr/>
        </p:nvSpPr>
        <p:spPr>
          <a:xfrm>
            <a:off x="836208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extract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42BC-2021-D731-E05C-5F6D1F238594}"/>
              </a:ext>
            </a:extLst>
          </p:cNvPr>
          <p:cNvSpPr txBox="1"/>
          <p:nvPr/>
        </p:nvSpPr>
        <p:spPr>
          <a:xfrm>
            <a:off x="836208" y="3169251"/>
            <a:ext cx="2734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elp the ML algorithm to better understand the data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GB" dirty="0"/>
              <a:t>impose</a:t>
            </a:r>
            <a:r>
              <a:rPr lang="en-DE" dirty="0"/>
              <a:t> assumptions hard to discover in the 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4A46C-C416-C94F-D3A8-40A6AE912C2F}"/>
              </a:ext>
            </a:extLst>
          </p:cNvPr>
          <p:cNvSpPr txBox="1"/>
          <p:nvPr/>
        </p:nvSpPr>
        <p:spPr>
          <a:xfrm>
            <a:off x="4663625" y="2180716"/>
            <a:ext cx="273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choose ML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63E0E-A1B5-65B0-D21D-F7217D0D2E32}"/>
              </a:ext>
            </a:extLst>
          </p:cNvPr>
          <p:cNvSpPr txBox="1"/>
          <p:nvPr/>
        </p:nvSpPr>
        <p:spPr>
          <a:xfrm>
            <a:off x="4673356" y="3169251"/>
            <a:ext cx="27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From open-source libraries like scikit-learn or pytorch, you rarely write an own</a:t>
            </a:r>
          </a:p>
          <a:p>
            <a:pPr marL="285750" indent="-173038">
              <a:buFont typeface="Arial" panose="020B0604020202020204" pitchFamily="34" charset="0"/>
              <a:buChar char="•"/>
            </a:pPr>
            <a:r>
              <a:rPr lang="en-US" dirty="0"/>
              <a:t>Many different algorithms available, differently suited for given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1AEF1-8878-64A3-A46C-5840F03F9AEA}"/>
              </a:ext>
            </a:extLst>
          </p:cNvPr>
          <p:cNvSpPr txBox="1"/>
          <p:nvPr/>
        </p:nvSpPr>
        <p:spPr>
          <a:xfrm>
            <a:off x="8491042" y="2015245"/>
            <a:ext cx="27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execute 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A94E2-7F9E-3256-BE43-8875134C565F}"/>
              </a:ext>
            </a:extLst>
          </p:cNvPr>
          <p:cNvSpPr txBox="1"/>
          <p:nvPr/>
        </p:nvSpPr>
        <p:spPr>
          <a:xfrm>
            <a:off x="8491042" y="3537113"/>
            <a:ext cx="272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2" algn="ctr"/>
            <a:r>
              <a:rPr lang="en-US" dirty="0"/>
              <a:t>Variety of different forms, all model settings not automatically adjusted by the machine</a:t>
            </a:r>
          </a:p>
        </p:txBody>
      </p:sp>
    </p:spTree>
    <p:extLst>
      <p:ext uri="{BB962C8B-B14F-4D97-AF65-F5344CB8AC3E}">
        <p14:creationId xmlns:p14="http://schemas.microsoft.com/office/powerpoint/2010/main" val="2058052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0118-42C4-0F41-5612-17227D0C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337D-9FEE-AC0F-54C9-AE8B1187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5B5F-123A-B6E0-3607-60D3F212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" y="3040583"/>
            <a:ext cx="4631451" cy="11258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CE4AB-CCB4-8B08-EA11-FFC1D3AD219C}"/>
              </a:ext>
            </a:extLst>
          </p:cNvPr>
          <p:cNvCxnSpPr/>
          <p:nvPr/>
        </p:nvCxnSpPr>
        <p:spPr>
          <a:xfrm>
            <a:off x="5802992" y="1950720"/>
            <a:ext cx="0" cy="433686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14D98B-D2BF-EE2C-D3A8-8BC1BF95243B}"/>
              </a:ext>
            </a:extLst>
          </p:cNvPr>
          <p:cNvSpPr txBox="1"/>
          <p:nvPr/>
        </p:nvSpPr>
        <p:spPr>
          <a:xfrm>
            <a:off x="1898471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</a:t>
            </a:r>
            <a:r>
              <a:rPr lang="en-DE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ross-validation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ccordAlternate" panose="02000000000000000000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8E577-8475-E84A-E7A9-9B88595DEF81}"/>
              </a:ext>
            </a:extLst>
          </p:cNvPr>
          <p:cNvCxnSpPr/>
          <p:nvPr/>
        </p:nvCxnSpPr>
        <p:spPr>
          <a:xfrm>
            <a:off x="592369" y="4450080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BCBC49-ACFE-2FE2-4091-937FD9A6CF1F}"/>
              </a:ext>
            </a:extLst>
          </p:cNvPr>
          <p:cNvSpPr txBox="1"/>
          <p:nvPr/>
        </p:nvSpPr>
        <p:spPr>
          <a:xfrm>
            <a:off x="730689" y="4815159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" lvl="1" indent="0">
              <a:buNone/>
            </a:pPr>
            <a:r>
              <a:rPr lang="en-GB" dirty="0"/>
              <a:t>decide on acceptance of model changes by means of A/B tests: improved model vs baseline (current best)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85AE-B3DA-A7CC-132F-46CB4DFB28F0}"/>
              </a:ext>
            </a:extLst>
          </p:cNvPr>
          <p:cNvSpPr txBox="1"/>
          <p:nvPr/>
        </p:nvSpPr>
        <p:spPr>
          <a:xfrm>
            <a:off x="712253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C11-CB62-8F16-CDA5-1744902446D3}"/>
              </a:ext>
            </a:extLst>
          </p:cNvPr>
          <p:cNvSpPr txBox="1"/>
          <p:nvPr/>
        </p:nvSpPr>
        <p:spPr>
          <a:xfrm>
            <a:off x="6265861" y="1858892"/>
            <a:ext cx="49744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measure accuracy of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2E2C6-C6E5-60CB-D782-46F1EFDBAC78}"/>
              </a:ext>
            </a:extLst>
          </p:cNvPr>
          <p:cNvSpPr txBox="1"/>
          <p:nvPr/>
        </p:nvSpPr>
        <p:spPr>
          <a:xfrm>
            <a:off x="7455502" y="258113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76C67-3349-8F90-0C9E-4FE4F29243E0}"/>
              </a:ext>
            </a:extLst>
          </p:cNvPr>
          <p:cNvSpPr txBox="1"/>
          <p:nvPr/>
        </p:nvSpPr>
        <p:spPr>
          <a:xfrm>
            <a:off x="6497295" y="3132466"/>
            <a:ext cx="451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287338">
              <a:buFont typeface="Arial" panose="020B0604020202020204" pitchFamily="34" charset="0"/>
              <a:buChar char="•"/>
              <a:tabLst>
                <a:tab pos="227013" algn="l"/>
              </a:tabLst>
            </a:pPr>
            <a:r>
              <a:rPr lang="en-US" dirty="0"/>
              <a:t>p</a:t>
            </a:r>
            <a:r>
              <a:rPr lang="en-DE" dirty="0"/>
              <a:t>oint estimate: </a:t>
            </a:r>
            <a:r>
              <a:rPr lang="en-GB" dirty="0"/>
              <a:t>a</a:t>
            </a:r>
            <a:r>
              <a:rPr lang="en-DE" dirty="0"/>
              <a:t>bsolute (MAD, MSE, …) or</a:t>
            </a:r>
            <a:r>
              <a:rPr lang="en-US" dirty="0"/>
              <a:t>      </a:t>
            </a:r>
            <a:r>
              <a:rPr lang="en-DE" dirty="0"/>
              <a:t>relative (MAPE, …) metrics</a:t>
            </a:r>
          </a:p>
          <a:p>
            <a:pPr marL="339725" indent="-279400">
              <a:buFont typeface="Arial" panose="020B0604020202020204" pitchFamily="34" charset="0"/>
              <a:buChar char="•"/>
            </a:pPr>
            <a:r>
              <a:rPr lang="en-GB" dirty="0"/>
              <a:t>full probability distribution: tricky ;)</a:t>
            </a:r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CC3381-8452-7B47-2A05-226B4742D428}"/>
              </a:ext>
            </a:extLst>
          </p:cNvPr>
          <p:cNvCxnSpPr/>
          <p:nvPr/>
        </p:nvCxnSpPr>
        <p:spPr>
          <a:xfrm>
            <a:off x="6396632" y="4437017"/>
            <a:ext cx="4954991" cy="0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B76A6-5812-6AB0-6767-EC66BDD0DD7D}"/>
              </a:ext>
            </a:extLst>
          </p:cNvPr>
          <p:cNvSpPr txBox="1"/>
          <p:nvPr/>
        </p:nvSpPr>
        <p:spPr>
          <a:xfrm>
            <a:off x="7455502" y="4529092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1EEC-D553-922A-5667-61F530B4301F}"/>
              </a:ext>
            </a:extLst>
          </p:cNvPr>
          <p:cNvSpPr txBox="1"/>
          <p:nvPr/>
        </p:nvSpPr>
        <p:spPr>
          <a:xfrm>
            <a:off x="6533187" y="4992233"/>
            <a:ext cx="45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1588"/>
            <a:r>
              <a:rPr lang="en-DE" dirty="0"/>
              <a:t>ROC curve (true and false positve rates)</a:t>
            </a:r>
          </a:p>
        </p:txBody>
      </p:sp>
      <p:pic>
        <p:nvPicPr>
          <p:cNvPr id="17" name="Picture 2" descr="Receiver operating characteristic - Wikipedia">
            <a:extLst>
              <a:ext uri="{FF2B5EF4-FFF2-40B4-BE49-F238E27FC236}">
                <a16:creationId xmlns:a16="http://schemas.microsoft.com/office/drawing/2014/main" id="{89F06512-1EFD-39BC-A15F-563A8063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098" y="5351085"/>
            <a:ext cx="1848203" cy="13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51D45-9DF9-BE1C-8FA8-AE1DDB1DB604}"/>
              </a:ext>
            </a:extLst>
          </p:cNvPr>
          <p:cNvSpPr txBox="1"/>
          <p:nvPr/>
        </p:nvSpPr>
        <p:spPr>
          <a:xfrm>
            <a:off x="10389500" y="6645811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98576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36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382097" y="3865487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5367394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E45B0-5185-AB14-838B-0BBC4AE6ED4E}"/>
              </a:ext>
            </a:extLst>
          </p:cNvPr>
          <p:cNvSpPr txBox="1"/>
          <p:nvPr/>
        </p:nvSpPr>
        <p:spPr>
          <a:xfrm>
            <a:off x="180491" y="2110199"/>
            <a:ext cx="128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 a category (probability)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1168CA-BB26-CE14-70F1-B884BB39BD03}"/>
              </a:ext>
            </a:extLst>
          </p:cNvPr>
          <p:cNvSpPr txBox="1"/>
          <p:nvPr/>
        </p:nvSpPr>
        <p:spPr>
          <a:xfrm>
            <a:off x="55755" y="3185882"/>
            <a:ext cx="2401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“Predict churn of a customer”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D5DB18-9981-4D81-E9D2-60DB5A92904D}"/>
              </a:ext>
            </a:extLst>
          </p:cNvPr>
          <p:cNvSpPr txBox="1"/>
          <p:nvPr/>
        </p:nvSpPr>
        <p:spPr>
          <a:xfrm>
            <a:off x="2184016" y="4143542"/>
            <a:ext cx="2038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“Predict price of a house”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463327" y="3524436"/>
            <a:ext cx="1259094" cy="1057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A8F72-70A7-6B74-125F-ED50BF0092F0}"/>
              </a:ext>
            </a:extLst>
          </p:cNvPr>
          <p:cNvSpPr txBox="1"/>
          <p:nvPr/>
        </p:nvSpPr>
        <p:spPr>
          <a:xfrm>
            <a:off x="2840809" y="2260615"/>
            <a:ext cx="147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predict a number (probability distribution)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69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is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296572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861398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flipH="1">
            <a:off x="5765600" y="2296574"/>
            <a:ext cx="437918" cy="2285138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1E630A-E76B-F50A-0793-768EFA4AEED4}"/>
              </a:ext>
            </a:extLst>
          </p:cNvPr>
          <p:cNvSpPr txBox="1"/>
          <p:nvPr/>
        </p:nvSpPr>
        <p:spPr>
          <a:xfrm>
            <a:off x="4264595" y="2325148"/>
            <a:ext cx="113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divide by similarity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124205" y="45910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5911AD-5A41-F661-BE70-67BF28B70C72}"/>
              </a:ext>
            </a:extLst>
          </p:cNvPr>
          <p:cNvSpPr txBox="1"/>
          <p:nvPr/>
        </p:nvSpPr>
        <p:spPr>
          <a:xfrm>
            <a:off x="5369037" y="5005436"/>
            <a:ext cx="216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“Find typical outfit from a bunch of clothes”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4357269" y="4703981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5F0D5D-8F02-5CC3-AF48-06DD00CA2D92}"/>
              </a:ext>
            </a:extLst>
          </p:cNvPr>
          <p:cNvSpPr txBox="1"/>
          <p:nvPr/>
        </p:nvSpPr>
        <p:spPr>
          <a:xfrm>
            <a:off x="6462087" y="3093549"/>
            <a:ext cx="21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“Find what clothes often worn together”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984FBD-677F-E299-32E6-D4F816A0956F}"/>
              </a:ext>
            </a:extLst>
          </p:cNvPr>
          <p:cNvSpPr txBox="1"/>
          <p:nvPr/>
        </p:nvSpPr>
        <p:spPr>
          <a:xfrm>
            <a:off x="6025741" y="3432322"/>
            <a:ext cx="113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learn representation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4E7A0-5F22-3E5F-0ACA-933BC5D7B40D}"/>
              </a:ext>
            </a:extLst>
          </p:cNvPr>
          <p:cNvSpPr txBox="1"/>
          <p:nvPr/>
        </p:nvSpPr>
        <p:spPr>
          <a:xfrm>
            <a:off x="6548341" y="1985586"/>
            <a:ext cx="113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identify relationships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640406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trial-and-error learning</a:t>
            </a:r>
          </a:p>
          <a:p>
            <a:pPr indent="-228600" algn="ctr"/>
            <a:r>
              <a:rPr lang="en-GB" sz="1400" dirty="0"/>
              <a:t>(goal-based interaction with environment)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48989" y="5872513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pattern recognition without specified target quantity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46117" y="5552686"/>
            <a:ext cx="31717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from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3B2D23-9CD1-3B81-B9BF-44826E31910D}"/>
              </a:ext>
            </a:extLst>
          </p:cNvPr>
          <p:cNvSpPr txBox="1"/>
          <p:nvPr/>
        </p:nvSpPr>
        <p:spPr>
          <a:xfrm>
            <a:off x="8467422" y="3522693"/>
            <a:ext cx="2178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dirty="0"/>
              <a:t>Q-learning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4E815F-C56E-2FB2-AD31-C8CCDE972E7C}"/>
              </a:ext>
            </a:extLst>
          </p:cNvPr>
          <p:cNvSpPr txBox="1"/>
          <p:nvPr/>
        </p:nvSpPr>
        <p:spPr>
          <a:xfrm>
            <a:off x="10268213" y="4149578"/>
            <a:ext cx="1894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dirty="0"/>
              <a:t>policy gradient methods, actor-critic methods as hybrids with value-based ones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67" y="4107468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473704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BD05487-88BE-F182-91A9-D3BF429846DA}"/>
              </a:ext>
            </a:extLst>
          </p:cNvPr>
          <p:cNvSpPr txBox="1"/>
          <p:nvPr/>
        </p:nvSpPr>
        <p:spPr>
          <a:xfrm>
            <a:off x="3897424" y="3309596"/>
            <a:ext cx="21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“Split up similar clothing into stacks”</a:t>
            </a:r>
          </a:p>
        </p:txBody>
      </p: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EC83A-5900-B2B4-4F89-A90B4A0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9D49-F44B-B067-7EBF-7A3986B84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books on the f</a:t>
            </a:r>
            <a:r>
              <a:rPr lang="en-DE" dirty="0"/>
              <a:t>oundations of ML (relevant for the whole course):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9349-9666-5ACB-59E9-FAAE5828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A70A072-9059-01B2-3826-42BA33AC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75" y="2724916"/>
            <a:ext cx="2649843" cy="376795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0AA086-68A0-5648-509C-F9764E9B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120" y="2874907"/>
            <a:ext cx="4400080" cy="34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43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2FF-78B2-6D70-2CE7-352E159D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Way into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9D64-122D-1462-AE88-77339A99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lassification of decay signatures in particle colliders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782-702D-D83A-28CD-75782095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38</a:t>
            </a:fld>
            <a:endParaRPr lang="en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2757EA-057A-FD44-0512-BF6DC327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45" y="3452787"/>
            <a:ext cx="3181165" cy="2903563"/>
          </a:xfrm>
          <a:prstGeom prst="rect">
            <a:avLst/>
          </a:prstGeom>
        </p:spPr>
      </p:pic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32D783D1-8B81-2535-3886-1C3D6335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3498029"/>
            <a:ext cx="3750769" cy="2813077"/>
          </a:xfrm>
          <a:prstGeom prst="rect">
            <a:avLst/>
          </a:prstGeom>
        </p:spPr>
      </p:pic>
      <p:pic>
        <p:nvPicPr>
          <p:cNvPr id="7" name="Picture 6" descr="An aerial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0897626E-B5DF-5133-7047-256636B0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3452787"/>
            <a:ext cx="4454189" cy="290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57559-BFA9-EA0C-DA9C-3DB16B3EFF10}"/>
              </a:ext>
            </a:extLst>
          </p:cNvPr>
          <p:cNvSpPr txBox="1"/>
          <p:nvPr/>
        </p:nvSpPr>
        <p:spPr>
          <a:xfrm>
            <a:off x="695070" y="30159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Tevatron accelerator at Fermilab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4BBFD-5F82-B265-2609-C8E1A65167CC}"/>
              </a:ext>
            </a:extLst>
          </p:cNvPr>
          <p:cNvSpPr txBox="1"/>
          <p:nvPr/>
        </p:nvSpPr>
        <p:spPr>
          <a:xfrm>
            <a:off x="5185749" y="3015987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CDF detector at Tevatron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FBCFB-868F-D16E-8AAD-3B4B87CCD243}"/>
              </a:ext>
            </a:extLst>
          </p:cNvPr>
          <p:cNvSpPr txBox="1"/>
          <p:nvPr/>
        </p:nvSpPr>
        <p:spPr>
          <a:xfrm>
            <a:off x="8610600" y="2877487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DE" dirty="0"/>
              <a:t>harmed baryon signals filtered out of background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247BB-A764-BFF0-C684-CE6453537A56}"/>
              </a:ext>
            </a:extLst>
          </p:cNvPr>
          <p:cNvSpPr txBox="1"/>
          <p:nvPr/>
        </p:nvSpPr>
        <p:spPr>
          <a:xfrm>
            <a:off x="8776138" y="575244"/>
            <a:ext cx="319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https://arxiv.org/abs/1105.5995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08000-D6C4-471B-7D88-681FC889601A}"/>
              </a:ext>
            </a:extLst>
          </p:cNvPr>
          <p:cNvSpPr txBox="1"/>
          <p:nvPr/>
        </p:nvSpPr>
        <p:spPr>
          <a:xfrm>
            <a:off x="8776138" y="948300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https://arxiv.org/abs/1207.0825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65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90E0-1080-EA3E-65A4-9F10C27F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Schedule of Lectures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FFBD-C016-5AB3-AE16-E263181D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1500" dirty="0"/>
              <a:t>lecture 1: traditional algorithms vs ML					Nov 24</a:t>
            </a:r>
          </a:p>
          <a:p>
            <a:pPr marL="0" indent="0">
              <a:buNone/>
            </a:pPr>
            <a:r>
              <a:rPr lang="en-DE" sz="1500" dirty="0"/>
              <a:t>lecture 2: common core of statistical learning					Dec 1</a:t>
            </a:r>
          </a:p>
          <a:p>
            <a:pPr marL="0" indent="0">
              <a:buNone/>
            </a:pPr>
            <a:r>
              <a:rPr lang="en-DE" sz="1500" dirty="0"/>
              <a:t>lecture 3: linear models as building blocks of non-linear models			Dec 8</a:t>
            </a:r>
          </a:p>
          <a:p>
            <a:pPr marL="0" indent="0">
              <a:buNone/>
            </a:pPr>
            <a:r>
              <a:rPr lang="en-DE" sz="1500" dirty="0"/>
              <a:t>lecture 4: generalization						Dec 15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r>
              <a:rPr lang="en-DE" sz="1500" dirty="0"/>
              <a:t>Christmas edition : Blue Yonder						Dec 22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r>
              <a:rPr lang="en-DE" sz="1500" dirty="0"/>
              <a:t>lecture 5: shallow vs deep learning						Jan 12</a:t>
            </a:r>
          </a:p>
          <a:p>
            <a:pPr marL="0" indent="0">
              <a:buNone/>
            </a:pPr>
            <a:r>
              <a:rPr lang="en-DE" sz="1500" dirty="0"/>
              <a:t>lecture 6: transformers							Jan 19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7</a:t>
            </a:r>
            <a:r>
              <a:rPr lang="en-DE" sz="1500" dirty="0"/>
              <a:t>: generative vs discriminative models					Jan 26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8</a:t>
            </a:r>
            <a:r>
              <a:rPr lang="en-DE" sz="1500" dirty="0"/>
              <a:t>: causality							Feb 2</a:t>
            </a:r>
          </a:p>
          <a:p>
            <a:pPr marL="0" indent="0">
              <a:buNone/>
            </a:pPr>
            <a:r>
              <a:rPr lang="en-DE" sz="1500" dirty="0"/>
              <a:t>lecture </a:t>
            </a:r>
            <a:r>
              <a:rPr lang="en-US" sz="1500" dirty="0"/>
              <a:t>9</a:t>
            </a:r>
            <a:r>
              <a:rPr lang="en-DE" sz="1500" dirty="0"/>
              <a:t>: reinforcement learning						Feb 9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d</a:t>
            </a:r>
            <a:r>
              <a:rPr lang="en-DE" sz="1500" dirty="0"/>
              <a:t>iscussion of exercises: </a:t>
            </a:r>
            <a:r>
              <a:rPr lang="en-US" sz="1500" dirty="0"/>
              <a:t>demand forecasting</a:t>
            </a:r>
            <a:r>
              <a:rPr lang="en-DE" sz="1500" dirty="0"/>
              <a:t> (issued in lectures 2, 4, 5, 7)		Feb 17</a:t>
            </a:r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  <a:p>
            <a:pPr marL="0" indent="0">
              <a:buNone/>
            </a:pPr>
            <a:endParaRPr lang="en-DE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018BB-B94F-1ECA-616F-FEED7C3A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011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7EE5-7536-CAB6-87AB-CEB19B3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AI/ML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35BF-AF88-2BE3-A64F-CCD35263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172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knowledge representation,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9514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31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ML algorithm + data = explicit algorithm</a:t>
            </a:r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running, but have learning capabilities.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develop ML algorithm and let it learn from data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10010</TotalTime>
  <Words>2281</Words>
  <Application>Microsoft Macintosh PowerPoint</Application>
  <PresentationFormat>Widescreen</PresentationFormat>
  <Paragraphs>387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Traditional Algorithms vs ML</vt:lpstr>
      <vt:lpstr>Contents of the Course</vt:lpstr>
      <vt:lpstr>Goals</vt:lpstr>
      <vt:lpstr>Schedule of Lectures and Exercises</vt:lpstr>
      <vt:lpstr>AI/ML Overview</vt:lpstr>
      <vt:lpstr>Main Areas of Artificial Intelligence</vt:lpstr>
      <vt:lpstr>Buzz Words …</vt:lpstr>
      <vt:lpstr>Traditional Algorithms and GOFAI</vt:lpstr>
      <vt:lpstr>ML: Learning from Experience/Data</vt:lpstr>
      <vt:lpstr>Hot Debate: Connectionism vs Symbolic AI</vt:lpstr>
      <vt:lpstr>Supercharging the Scientific Method</vt:lpstr>
      <vt:lpstr>When to apply ML?</vt:lpstr>
      <vt:lpstr>Learning Paradigms</vt:lpstr>
      <vt:lpstr>Supervised Learning</vt:lpstr>
      <vt:lpstr>Reinforcement Learning</vt:lpstr>
      <vt:lpstr>Unsupervised Learning</vt:lpstr>
      <vt:lpstr>Example for Unsupervised Learning</vt:lpstr>
      <vt:lpstr>Fitting / Statistical Learning</vt:lpstr>
      <vt:lpstr>Notation</vt:lpstr>
      <vt:lpstr>Supervised Learning Scenario</vt:lpstr>
      <vt:lpstr>Curve Fitting / Parameter Estimation</vt:lpstr>
      <vt:lpstr>Generalization</vt:lpstr>
      <vt:lpstr>Generalized Linear Models</vt:lpstr>
      <vt:lpstr>Linear Regression</vt:lpstr>
      <vt:lpstr>Linear Regression</vt:lpstr>
      <vt:lpstr>Multiplicative Model</vt:lpstr>
      <vt:lpstr>Scheme of Generalized Linear Models</vt:lpstr>
      <vt:lpstr>Classification: Logistic Regression</vt:lpstr>
      <vt:lpstr>Toward Non-Linear Models</vt:lpstr>
      <vt:lpstr>Generalized Additive Models</vt:lpstr>
      <vt:lpstr>Algorithmic Families and Linear Building Blocks</vt:lpstr>
      <vt:lpstr>PowerPoint Presentation</vt:lpstr>
      <vt:lpstr>ML Workflow</vt:lpstr>
      <vt:lpstr>Modeling</vt:lpstr>
      <vt:lpstr>Evaluation</vt:lpstr>
      <vt:lpstr>PowerPoint Presentation</vt:lpstr>
      <vt:lpstr>Literature</vt:lpstr>
      <vt:lpstr>My Way into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Algorithms vs ML</dc:title>
  <dc:creator>Felix Wick</dc:creator>
  <cp:lastModifiedBy>Felix Wick</cp:lastModifiedBy>
  <cp:revision>229</cp:revision>
  <dcterms:created xsi:type="dcterms:W3CDTF">2022-07-11T13:02:20Z</dcterms:created>
  <dcterms:modified xsi:type="dcterms:W3CDTF">2022-10-27T15:24:20Z</dcterms:modified>
</cp:coreProperties>
</file>